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32" r:id="rId4"/>
    <p:sldId id="333" r:id="rId5"/>
    <p:sldId id="334" r:id="rId6"/>
    <p:sldId id="335" r:id="rId7"/>
    <p:sldId id="337" r:id="rId8"/>
    <p:sldId id="338" r:id="rId9"/>
    <p:sldId id="339" r:id="rId10"/>
    <p:sldId id="340" r:id="rId11"/>
    <p:sldId id="341" r:id="rId12"/>
    <p:sldId id="336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1" r:id="rId22"/>
    <p:sldId id="264" r:id="rId23"/>
    <p:sldId id="350" r:id="rId24"/>
    <p:sldId id="35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user.ceng.metu.edu.tr/~ys/ceng538-gfx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gaEE27nsQw" TargetMode="External"/><Relationship Id="rId2" Type="http://schemas.openxmlformats.org/officeDocument/2006/relationships/hyperlink" Target="https://www.youtube.com/watch?v=Oie1ZXWceq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22ptjCeYm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763000" cy="1470025"/>
          </a:xfrm>
        </p:spPr>
        <p:txBody>
          <a:bodyPr>
            <a:normAutofit/>
          </a:bodyPr>
          <a:lstStyle/>
          <a:p>
            <a:r>
              <a:rPr lang="en-US" dirty="0"/>
              <a:t>CENG 538</a:t>
            </a:r>
            <a:br>
              <a:rPr lang="en-US" dirty="0"/>
            </a:br>
            <a:r>
              <a:rPr lang="en-US" dirty="0"/>
              <a:t>Advanced Graphics and UIs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 is extensively used for:</a:t>
            </a:r>
          </a:p>
          <a:p>
            <a:pPr lvl="1"/>
            <a:r>
              <a:rPr lang="en-US" dirty="0"/>
              <a:t>video games</a:t>
            </a:r>
          </a:p>
          <a:p>
            <a:pPr lvl="1"/>
            <a:r>
              <a:rPr lang="en-US" dirty="0"/>
              <a:t>animation movies</a:t>
            </a:r>
          </a:p>
          <a:p>
            <a:pPr lvl="1"/>
            <a:r>
              <a:rPr lang="en-US" dirty="0"/>
              <a:t>visual effects</a:t>
            </a:r>
          </a:p>
          <a:p>
            <a:pPr lvl="1"/>
            <a:r>
              <a:rPr lang="en-US" dirty="0"/>
              <a:t>CAD/CAM tools</a:t>
            </a:r>
          </a:p>
          <a:p>
            <a:pPr lvl="1"/>
            <a:r>
              <a:rPr lang="en-US" dirty="0"/>
              <a:t>simulation/training</a:t>
            </a:r>
          </a:p>
          <a:p>
            <a:pPr lvl="1"/>
            <a:r>
              <a:rPr lang="en-US" dirty="0"/>
              <a:t>scientific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Image result for assassin's creed gamepl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33600"/>
            <a:ext cx="4000500" cy="22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bs.twimg.com/media/Cpb5TlfVYAAZpK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30" y="2286000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nyp.edu.sg/nyp/slot/u107/SIDM/Courses/dip%20in%20DVE/A_SIDM_VFX_HRFs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76514"/>
            <a:ext cx="4086225" cy="272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i1-win.softpedia-static.com/screenshots/3D-Tool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27" y="2779395"/>
            <a:ext cx="4097780" cy="2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c2.staticflickr.com/4/3449/3393313526_a65076471d_z.jpg?zz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998144"/>
            <a:ext cx="3952875" cy="26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www.cg.tuwien.ac.at/courses/Visualisierung2/HallOfFame/2012/3-Giani/Screensho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61152"/>
            <a:ext cx="2912095" cy="291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9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2D and 3D rendering falls in the realm of computer graphics</a:t>
            </a:r>
          </a:p>
          <a:p>
            <a:r>
              <a:rPr lang="en-US" dirty="0"/>
              <a:t>Many mobile games are in fact 2D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 descr="http://1079638729.rsc.cdn77.org/androidgame_img/mobu_adventure_begins/real/2_mobu_adventure_beg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200400"/>
            <a:ext cx="48387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00419" y="5954732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MoBu</a:t>
            </a:r>
            <a:r>
              <a:rPr lang="en-US" sz="1200" dirty="0"/>
              <a:t> by </a:t>
            </a:r>
            <a:r>
              <a:rPr lang="en-US" sz="1200" dirty="0" err="1"/>
              <a:t>Panteon</a:t>
            </a:r>
            <a:r>
              <a:rPr lang="en-US" sz="1200" dirty="0"/>
              <a:t> Games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52650" y="3338513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Our primary focus on this course will be on 3D graphics</a:t>
            </a:r>
          </a:p>
        </p:txBody>
      </p:sp>
    </p:spTree>
    <p:extLst>
      <p:ext uri="{BB962C8B-B14F-4D97-AF65-F5344CB8AC3E}">
        <p14:creationId xmlns:p14="http://schemas.microsoft.com/office/powerpoint/2010/main" val="254204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course, we will learn a little bit about all three subfields within CG</a:t>
            </a:r>
          </a:p>
          <a:p>
            <a:r>
              <a:rPr lang="en-US" dirty="0"/>
              <a:t>Our focus will be on 3D rendering but we will touch upon modeling and animation as well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generation is a result of scene definition realized by rendering which ultimately is sent to a display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0826"/>
            <a:ext cx="7791450" cy="258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3854" y="5438001"/>
            <a:ext cx="7002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William Thompson et al. Visual perception from a computer graphics perspective. CRC Press, 2011. </a:t>
            </a:r>
          </a:p>
        </p:txBody>
      </p:sp>
    </p:spTree>
    <p:extLst>
      <p:ext uri="{BB962C8B-B14F-4D97-AF65-F5344CB8AC3E}">
        <p14:creationId xmlns:p14="http://schemas.microsoft.com/office/powerpoint/2010/main" val="109351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is perceived by a human observer, who may then interact with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95600"/>
            <a:ext cx="7162800" cy="23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Devices and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Therefore, graphic algorithms must take into consideration the target </a:t>
            </a:r>
            <a:r>
              <a:rPr lang="en-US" dirty="0">
                <a:solidFill>
                  <a:srgbClr val="C00000"/>
                </a:solidFill>
              </a:rPr>
              <a:t>display device</a:t>
            </a:r>
            <a:r>
              <a:rPr lang="en-US" dirty="0"/>
              <a:t> and the viewers’ capabilities</a:t>
            </a:r>
          </a:p>
          <a:p>
            <a:pPr lvl="1"/>
            <a:r>
              <a:rPr lang="en-US" dirty="0"/>
              <a:t>No need to render an 8K image if the target display device is 2K</a:t>
            </a:r>
          </a:p>
          <a:p>
            <a:pPr lvl="1"/>
            <a:r>
              <a:rPr lang="en-US" dirty="0"/>
              <a:t>No need to render tiny details that cannot be perceived by a human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1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Also, the output of rendering is an </a:t>
            </a:r>
            <a:r>
              <a:rPr lang="en-US" dirty="0">
                <a:solidFill>
                  <a:srgbClr val="C00000"/>
                </a:solidFill>
              </a:rPr>
              <a:t>image</a:t>
            </a:r>
            <a:r>
              <a:rPr lang="en-US" dirty="0"/>
              <a:t>, also known as a </a:t>
            </a:r>
            <a:r>
              <a:rPr lang="en-US" dirty="0">
                <a:solidFill>
                  <a:srgbClr val="C00000"/>
                </a:solidFill>
              </a:rPr>
              <a:t>frame</a:t>
            </a:r>
            <a:r>
              <a:rPr lang="en-US" dirty="0"/>
              <a:t>, which can be directly sent to a display device (real-time rendering) or saved for offline viewing as an image or a sequence of images stored in a </a:t>
            </a:r>
            <a:r>
              <a:rPr lang="en-US" dirty="0">
                <a:solidFill>
                  <a:srgbClr val="C00000"/>
                </a:solidFill>
              </a:rPr>
              <a:t>video</a:t>
            </a:r>
          </a:p>
          <a:p>
            <a:r>
              <a:rPr lang="en-US" dirty="0"/>
              <a:t>Therefore, as a starting point, it is important to understand the basic properties of</a:t>
            </a:r>
          </a:p>
          <a:p>
            <a:pPr lvl="1"/>
            <a:r>
              <a:rPr lang="en-US" dirty="0"/>
              <a:t>images, </a:t>
            </a:r>
          </a:p>
          <a:p>
            <a:pPr lvl="1"/>
            <a:r>
              <a:rPr lang="en-US" dirty="0"/>
              <a:t>display devices,</a:t>
            </a:r>
          </a:p>
          <a:p>
            <a:pPr lvl="1"/>
            <a:r>
              <a:rPr lang="en-US" dirty="0"/>
              <a:t>and the human visual system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first start with images and displays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8382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9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then talk a little bit of visual perception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7" y="2491581"/>
            <a:ext cx="83915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3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will learn about modeling and rendering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7" y="2667000"/>
            <a:ext cx="83629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Computer Graphics (CG)?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25796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use of computers to create and manipulate images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6000" y="2732049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Tools and algorithms used to make such pictures, software, and hardware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96015" y="2877092"/>
            <a:ext cx="4876800" cy="2438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Ken </a:t>
            </a:r>
            <a:r>
              <a:rPr lang="en-US" sz="2400" dirty="0" err="1"/>
              <a:t>Perlin</a:t>
            </a:r>
            <a:r>
              <a:rPr lang="en-US" sz="2400" dirty="0"/>
              <a:t>: What you need to show other people your dreams!</a:t>
            </a:r>
          </a:p>
        </p:txBody>
      </p:sp>
    </p:spTree>
    <p:extLst>
      <p:ext uri="{BB962C8B-B14F-4D97-AF65-F5344CB8AC3E}">
        <p14:creationId xmlns:p14="http://schemas.microsoft.com/office/powerpoint/2010/main" val="1386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finally touch upon animation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57450"/>
            <a:ext cx="84582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763000" cy="375557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3286" y="5133702"/>
            <a:ext cx="3341914" cy="886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 geometric model</a:t>
            </a:r>
          </a:p>
          <a:p>
            <a:pPr marL="0" indent="0">
              <a:buNone/>
            </a:pPr>
            <a:r>
              <a:rPr lang="en-US" sz="2000" dirty="0"/>
              <a:t>(e.g., 2B faces)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76600" y="5127172"/>
            <a:ext cx="2743200" cy="88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Breathe life into them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(e.g., motion capture)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9800" y="5133703"/>
            <a:ext cx="2819400" cy="886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Given the </a:t>
            </a:r>
            <a:r>
              <a:rPr lang="en-US" sz="2000" dirty="0" err="1">
                <a:solidFill>
                  <a:srgbClr val="0070C0"/>
                </a:solidFill>
              </a:rPr>
              <a:t>geom-anim</a:t>
            </a:r>
            <a:r>
              <a:rPr lang="en-US" sz="2000" dirty="0">
                <a:solidFill>
                  <a:srgbClr val="0070C0"/>
                </a:solidFill>
              </a:rPr>
              <a:t>, create realistic images (e.g., light propagation)</a:t>
            </a:r>
          </a:p>
        </p:txBody>
      </p:sp>
    </p:spTree>
    <p:extLst>
      <p:ext uri="{BB962C8B-B14F-4D97-AF65-F5344CB8AC3E}">
        <p14:creationId xmlns:p14="http://schemas.microsoft.com/office/powerpoint/2010/main" val="116027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text book will be Fundamentals of Computer Graphics by Shirley et al.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8194" name="Picture 2" descr="Image result for fundamentals of compute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18" y="2782487"/>
            <a:ext cx="2595563" cy="33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course website is located at:</a:t>
            </a:r>
          </a:p>
          <a:p>
            <a:pPr lvl="1"/>
            <a:r>
              <a:rPr lang="tr-TR" dirty="0">
                <a:hlinkClick r:id="rId2"/>
              </a:rPr>
              <a:t>http://user.ceng.metu.edu.tr/~ys/ceng538-gfx/</a:t>
            </a:r>
            <a:endParaRPr lang="en-US" dirty="0"/>
          </a:p>
          <a:p>
            <a:r>
              <a:rPr lang="en-US" dirty="0"/>
              <a:t>Check it out for lecture slides, assignments, and grades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2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Videos for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>
                <a:hlinkClick r:id="rId2"/>
              </a:rPr>
              <a:t>https://www.youtube.com/watch?v=Oie1ZXWceqM</a:t>
            </a:r>
            <a:endParaRPr lang="en-US" dirty="0"/>
          </a:p>
          <a:p>
            <a:r>
              <a:rPr lang="en-US" dirty="0"/>
              <a:t>Animation</a:t>
            </a:r>
          </a:p>
          <a:p>
            <a:pPr lvl="1"/>
            <a:r>
              <a:rPr lang="en-US" dirty="0">
                <a:hlinkClick r:id="rId3"/>
              </a:rPr>
              <a:t>https://www.youtube.com/watch?v=pgaEE27nsQw</a:t>
            </a:r>
            <a:endParaRPr lang="en-US" dirty="0"/>
          </a:p>
          <a:p>
            <a:r>
              <a:rPr lang="en-US" dirty="0"/>
              <a:t>Rendering</a:t>
            </a:r>
          </a:p>
          <a:p>
            <a:pPr lvl="1"/>
            <a:r>
              <a:rPr lang="en-US" dirty="0">
                <a:hlinkClick r:id="rId4"/>
              </a:rPr>
              <a:t>https://www.youtube.com/watch?v=322ptjCeYmw</a:t>
            </a:r>
            <a:endParaRPr lang="en-US" dirty="0"/>
          </a:p>
          <a:p>
            <a:r>
              <a:rPr lang="en-US" dirty="0"/>
              <a:t>And much </a:t>
            </a:r>
            <a:r>
              <a:rPr lang="en-US" dirty="0" err="1"/>
              <a:t>much</a:t>
            </a:r>
            <a:r>
              <a:rPr lang="en-US" dirty="0"/>
              <a:t> more.</a:t>
            </a:r>
          </a:p>
          <a:p>
            <a:endParaRPr lang="en-US" dirty="0"/>
          </a:p>
          <a:p>
            <a:r>
              <a:rPr lang="en-US" dirty="0"/>
              <a:t>Also </a:t>
            </a:r>
            <a:r>
              <a:rPr lang="en-US" dirty="0" err="1"/>
              <a:t>youtube</a:t>
            </a:r>
            <a:r>
              <a:rPr lang="en-US" dirty="0"/>
              <a:t> for </a:t>
            </a:r>
            <a:r>
              <a:rPr lang="en-US" dirty="0" err="1"/>
              <a:t>Siggraph</a:t>
            </a:r>
            <a:r>
              <a:rPr lang="en-US" dirty="0"/>
              <a:t> Technical Papers Trailer.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6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 consists of three main subfields:</a:t>
            </a:r>
          </a:p>
          <a:p>
            <a:pPr lvl="1"/>
            <a:r>
              <a:rPr lang="en-US" dirty="0"/>
              <a:t>Modeling 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Animation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is the process of representing 3D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://www.headus.com.au/images/stories/cow/headus-poly-to-nurbs-cow-nur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29339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91000" y="5545138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Headus</a:t>
            </a:r>
            <a:r>
              <a:rPr lang="en-US" sz="1200" dirty="0"/>
              <a:t> COW 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2651" y="4705389"/>
            <a:ext cx="2861549" cy="143192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Many modeling techniques exist</a:t>
            </a:r>
          </a:p>
        </p:txBody>
      </p:sp>
    </p:spTree>
    <p:extLst>
      <p:ext uri="{BB962C8B-B14F-4D97-AF65-F5344CB8AC3E}">
        <p14:creationId xmlns:p14="http://schemas.microsoft.com/office/powerpoint/2010/main" val="6875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Rendering is the actual process of generating an image from a scene definition file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nitial_X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7039"/>
            <a:ext cx="2663825" cy="31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erial_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2543969"/>
            <a:ext cx="4000204" cy="35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505200" y="4114800"/>
            <a:ext cx="10668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26825" y="3274981"/>
            <a:ext cx="4326375" cy="195818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Similar to modeling, there are various rendering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107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Animation is the process of bringing life to virtual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vlc-record-2016-09-30-23h24m31s-AMD Froblins Demo Video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2438400"/>
            <a:ext cx="6096000" cy="3429000"/>
          </a:xfrm>
          <a:prstGeom prst="rect">
            <a:avLst/>
          </a:prstGeom>
        </p:spPr>
      </p:pic>
      <p:pic>
        <p:nvPicPr>
          <p:cNvPr id="7" name="Shoreline - UNIGINE 2.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1100" y="2309812"/>
            <a:ext cx="6667500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goal of CG is to create realistic images as fast as possible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http://i1.wp.com/castleview3d.com/renderings/LC_Rheney_kitchen3_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6244590" cy="35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8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often requires vast computational resources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http://i0.wp.com/bitcast-a.bitgravity.com/slashfilm/images/lettermantechro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529902"/>
            <a:ext cx="7505700" cy="2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5987" y="5215198"/>
            <a:ext cx="4352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 photo of the </a:t>
            </a:r>
            <a:r>
              <a:rPr lang="en-US" sz="1200" dirty="0" err="1"/>
              <a:t>LucasFilm</a:t>
            </a:r>
            <a:r>
              <a:rPr lang="en-US" sz="1200" dirty="0"/>
              <a:t> Rendering Farm (by Peter </a:t>
            </a:r>
            <a:r>
              <a:rPr lang="en-US" sz="1200" dirty="0" err="1"/>
              <a:t>Sciretta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4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creating realistic images CG also aims to create</a:t>
            </a:r>
          </a:p>
          <a:p>
            <a:pPr lvl="1"/>
            <a:r>
              <a:rPr lang="en-US" dirty="0"/>
              <a:t>informative technical illustrations</a:t>
            </a:r>
          </a:p>
          <a:p>
            <a:pPr lvl="1"/>
            <a:r>
              <a:rPr lang="en-US" dirty="0"/>
              <a:t>architectural drawings</a:t>
            </a:r>
          </a:p>
          <a:p>
            <a:pPr lvl="1"/>
            <a:r>
              <a:rPr lang="en-US" dirty="0" err="1"/>
              <a:t>nonphotorealistic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geeky (and very cool) art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https://i.ytimg.com/vi/EAhYrRMQ8qU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43" y="3777439"/>
            <a:ext cx="4456113" cy="25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1.bp.blogspot.com/-VVu-f2vwLTY/Vbov8wcHB_I/AAAAAAAAB-I/rbOh8tIJzrU/s1600/Rev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22" y="3777439"/>
            <a:ext cx="4255678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isaacbotkin.com/siggraph/t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68" y="3777439"/>
            <a:ext cx="4454143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xplore Your Creative Side: Art at SIGGRAPH 20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49" y="3787482"/>
            <a:ext cx="4436745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1201</TotalTime>
  <Words>666</Words>
  <Application>Microsoft Macintosh PowerPoint</Application>
  <PresentationFormat>On-screen Show (4:3)</PresentationFormat>
  <Paragraphs>116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BentonSansTRUMed</vt:lpstr>
      <vt:lpstr>BentonSansTRUReg</vt:lpstr>
      <vt:lpstr>Calibri</vt:lpstr>
      <vt:lpstr>metu</vt:lpstr>
      <vt:lpstr>CENG 538 Advanced Graphics and UIs</vt:lpstr>
      <vt:lpstr>Computer Graphics</vt:lpstr>
      <vt:lpstr>Computer Graphics</vt:lpstr>
      <vt:lpstr>Modeling</vt:lpstr>
      <vt:lpstr>Rendering</vt:lpstr>
      <vt:lpstr>Animation</vt:lpstr>
      <vt:lpstr>The Goal</vt:lpstr>
      <vt:lpstr>The Goal</vt:lpstr>
      <vt:lpstr>Other Goals</vt:lpstr>
      <vt:lpstr>Application Areas</vt:lpstr>
      <vt:lpstr>2D vs 3D</vt:lpstr>
      <vt:lpstr>This Course</vt:lpstr>
      <vt:lpstr>The Overall Pipeline</vt:lpstr>
      <vt:lpstr>The Overall Pipeline</vt:lpstr>
      <vt:lpstr>Display Devices and Perception</vt:lpstr>
      <vt:lpstr>Images and Video</vt:lpstr>
      <vt:lpstr>Course Progression</vt:lpstr>
      <vt:lpstr>Course Progression</vt:lpstr>
      <vt:lpstr>Course Progression</vt:lpstr>
      <vt:lpstr>Course Progression</vt:lpstr>
      <vt:lpstr>Another Way to Look At It</vt:lpstr>
      <vt:lpstr>Text Book</vt:lpstr>
      <vt:lpstr>Website</vt:lpstr>
      <vt:lpstr>Cool Videos for Motivation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yusuf_sahillioglu yusuf_sahillioglu</cp:lastModifiedBy>
  <cp:revision>392</cp:revision>
  <dcterms:created xsi:type="dcterms:W3CDTF">2012-11-20T10:00:08Z</dcterms:created>
  <dcterms:modified xsi:type="dcterms:W3CDTF">2019-07-01T07:19:49Z</dcterms:modified>
</cp:coreProperties>
</file>